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sldIdLst>
    <p:sldId id="256" r:id="rId2"/>
    <p:sldId id="257" r:id="rId3"/>
    <p:sldId id="258" r:id="rId4"/>
    <p:sldId id="259" r:id="rId5"/>
    <p:sldId id="270" r:id="rId6"/>
    <p:sldId id="260" r:id="rId7"/>
    <p:sldId id="271" r:id="rId8"/>
    <p:sldId id="272" r:id="rId9"/>
    <p:sldId id="261" r:id="rId10"/>
    <p:sldId id="262" r:id="rId11"/>
    <p:sldId id="263" r:id="rId12"/>
    <p:sldId id="264" r:id="rId13"/>
    <p:sldId id="265" r:id="rId14"/>
    <p:sldId id="266" r:id="rId15"/>
    <p:sldId id="267"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7"/>
  </p:normalViewPr>
  <p:slideViewPr>
    <p:cSldViewPr snapToGrid="0" snapToObjects="1">
      <p:cViewPr varScale="1">
        <p:scale>
          <a:sx n="104" d="100"/>
          <a:sy n="104" d="100"/>
        </p:scale>
        <p:origin x="8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2/26/22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55844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2/26/22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403978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2/26/22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4106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2/26/22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40426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2/26/22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1777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2/26/22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3070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2/26/22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41233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2/26/22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804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2/26/22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54993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2/26/22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5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2/26/22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426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2/26/22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17206691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9" r:id="rId6"/>
    <p:sldLayoutId id="2147483704" r:id="rId7"/>
    <p:sldLayoutId id="2147483705" r:id="rId8"/>
    <p:sldLayoutId id="2147483706" r:id="rId9"/>
    <p:sldLayoutId id="2147483708" r:id="rId10"/>
    <p:sldLayoutId id="2147483707"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psychologytoday.com/us/basics/creativit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sychologytoday.com/us/basics/attention" TargetMode="External"/><Relationship Id="rId2" Type="http://schemas.openxmlformats.org/officeDocument/2006/relationships/hyperlink" Target="https://www.psychologytoday.com/us/basics/default-mode-network" TargetMode="External"/><Relationship Id="rId1" Type="http://schemas.openxmlformats.org/officeDocument/2006/relationships/slideLayout" Target="../slideLayouts/slideLayout2.xml"/><Relationship Id="rId4" Type="http://schemas.openxmlformats.org/officeDocument/2006/relationships/hyperlink" Target="https://www.psychologytoday.com/us/basics/post-traumatic-stress-disorder"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www.psychologytoday.com/us/basics/resilienc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C1D773-9C2F-4BB9-8BE1-75F39E41D386}"/>
              </a:ext>
            </a:extLst>
          </p:cNvPr>
          <p:cNvPicPr>
            <a:picLocks noChangeAspect="1"/>
          </p:cNvPicPr>
          <p:nvPr/>
        </p:nvPicPr>
        <p:blipFill rotWithShape="1">
          <a:blip r:embed="rId2">
            <a:alphaModFix/>
          </a:blip>
          <a:srcRect t="938" r="-1" b="14770"/>
          <a:stretch/>
        </p:blipFill>
        <p:spPr>
          <a:xfrm>
            <a:off x="20" y="10"/>
            <a:ext cx="12188930" cy="6857990"/>
          </a:xfrm>
          <a:prstGeom prst="rect">
            <a:avLst/>
          </a:prstGeom>
        </p:spPr>
      </p:pic>
      <p:sp>
        <p:nvSpPr>
          <p:cNvPr id="18" name="Rectangle 17">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089E0-94ED-AC49-BFBC-40613F3CF63C}"/>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9200" dirty="0">
                <a:solidFill>
                  <a:schemeClr val="bg1"/>
                </a:solidFill>
              </a:rPr>
              <a:t>Draw Like No One is Watching</a:t>
            </a:r>
          </a:p>
        </p:txBody>
      </p:sp>
      <p:sp>
        <p:nvSpPr>
          <p:cNvPr id="3" name="Subtitle 2">
            <a:extLst>
              <a:ext uri="{FF2B5EF4-FFF2-40B4-BE49-F238E27FC236}">
                <a16:creationId xmlns:a16="http://schemas.microsoft.com/office/drawing/2014/main" id="{48C90A95-2305-4F42-9E0F-C57E55CBFC11}"/>
              </a:ext>
            </a:extLst>
          </p:cNvPr>
          <p:cNvSpPr>
            <a:spLocks noGrp="1"/>
          </p:cNvSpPr>
          <p:nvPr>
            <p:ph type="subTitle" idx="1"/>
          </p:nvPr>
        </p:nvSpPr>
        <p:spPr>
          <a:xfrm>
            <a:off x="2142909" y="4630231"/>
            <a:ext cx="7903134" cy="985822"/>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ormAutofit/>
          </a:bodyPr>
          <a:lstStyle/>
          <a:p>
            <a:pPr algn="ctr"/>
            <a:r>
              <a:rPr lang="en-US" sz="5400" b="1" dirty="0"/>
              <a:t>Relax While Fostering Creative Problem Solving</a:t>
            </a:r>
          </a:p>
        </p:txBody>
      </p:sp>
      <p:sp>
        <p:nvSpPr>
          <p:cNvPr id="20"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150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F4E017"/>
          </a:solidFill>
          <a:ln w="38100" cap="rnd">
            <a:solidFill>
              <a:srgbClr val="F4E0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FF4C233-50AC-114A-B021-E27E624B199D}"/>
              </a:ext>
            </a:extLst>
          </p:cNvPr>
          <p:cNvSpPr txBox="1"/>
          <p:nvPr/>
        </p:nvSpPr>
        <p:spPr>
          <a:xfrm>
            <a:off x="383060" y="2845450"/>
            <a:ext cx="5066569" cy="3320668"/>
          </a:xfrm>
          <a:prstGeom prst="rect">
            <a:avLst/>
          </a:prstGeom>
        </p:spPr>
        <p:txBody>
          <a:bodyPr vert="horz" lIns="91440" tIns="45720" rIns="91440" bIns="45720" rtlCol="0">
            <a:noAutofit/>
          </a:bodyPr>
          <a:lstStyle/>
          <a:p>
            <a:pPr indent="-228600">
              <a:lnSpc>
                <a:spcPct val="110000"/>
              </a:lnSpc>
              <a:spcAft>
                <a:spcPts val="600"/>
              </a:spcAft>
              <a:buFont typeface="Arial" panose="020B0604020202020204" pitchFamily="34" charset="0"/>
              <a:buChar char="•"/>
            </a:pPr>
            <a:r>
              <a:rPr lang="en-US" sz="2000" dirty="0">
                <a:latin typeface="Berlin Sans FB" panose="020E0602020502020306" pitchFamily="34" charset="77"/>
              </a:rPr>
              <a:t>It helps you imagine a more hopeful future.</a:t>
            </a:r>
          </a:p>
          <a:p>
            <a:pPr indent="-228600">
              <a:lnSpc>
                <a:spcPct val="110000"/>
              </a:lnSpc>
              <a:spcAft>
                <a:spcPts val="600"/>
              </a:spcAft>
              <a:buFont typeface="Arial" panose="020B0604020202020204" pitchFamily="34" charset="0"/>
              <a:buChar char="•"/>
            </a:pPr>
            <a:r>
              <a:rPr lang="en-US" sz="2000" dirty="0">
                <a:latin typeface="Berlin Sans FB" panose="020E0602020502020306" pitchFamily="34" charset="77"/>
              </a:rPr>
              <a:t>It activates the reward center of your brain.</a:t>
            </a:r>
          </a:p>
          <a:p>
            <a:pPr indent="-228600">
              <a:lnSpc>
                <a:spcPct val="110000"/>
              </a:lnSpc>
              <a:spcAft>
                <a:spcPts val="600"/>
              </a:spcAft>
              <a:buFont typeface="Arial" panose="020B0604020202020204" pitchFamily="34" charset="0"/>
              <a:buChar char="•"/>
            </a:pPr>
            <a:r>
              <a:rPr lang="en-US" sz="2000" dirty="0">
                <a:latin typeface="Berlin Sans FB" panose="020E0602020502020306" pitchFamily="34" charset="77"/>
              </a:rPr>
              <a:t>It lowers stress.</a:t>
            </a:r>
          </a:p>
          <a:p>
            <a:pPr indent="-228600">
              <a:lnSpc>
                <a:spcPct val="110000"/>
              </a:lnSpc>
              <a:spcAft>
                <a:spcPts val="600"/>
              </a:spcAft>
              <a:buFont typeface="Arial" panose="020B0604020202020204" pitchFamily="34" charset="0"/>
              <a:buChar char="•"/>
            </a:pPr>
            <a:r>
              <a:rPr lang="en-US" sz="2000" dirty="0">
                <a:latin typeface="Berlin Sans FB" panose="020E0602020502020306" pitchFamily="34" charset="77"/>
              </a:rPr>
              <a:t>It lets you focus deeply.</a:t>
            </a:r>
          </a:p>
          <a:p>
            <a:pPr indent="-228600">
              <a:lnSpc>
                <a:spcPct val="110000"/>
              </a:lnSpc>
              <a:spcAft>
                <a:spcPts val="600"/>
              </a:spcAft>
              <a:buFont typeface="Arial" panose="020B0604020202020204" pitchFamily="34" charset="0"/>
              <a:buChar char="•"/>
            </a:pPr>
            <a:r>
              <a:rPr lang="en-US" sz="2000" dirty="0">
                <a:latin typeface="Berlin Sans FB" panose="020E0602020502020306" pitchFamily="34" charset="77"/>
              </a:rPr>
              <a:t>It helps you process your emotions.</a:t>
            </a:r>
          </a:p>
          <a:p>
            <a:pPr indent="-228600">
              <a:lnSpc>
                <a:spcPct val="110000"/>
              </a:lnSpc>
              <a:spcAft>
                <a:spcPts val="600"/>
              </a:spcAft>
              <a:buFont typeface="Arial" panose="020B0604020202020204" pitchFamily="34" charset="0"/>
              <a:buChar char="•"/>
            </a:pPr>
            <a:r>
              <a:rPr lang="en-US" sz="2000" dirty="0">
                <a:latin typeface="Berlin Sans FB" panose="020E0602020502020306" pitchFamily="34" charset="77"/>
              </a:rPr>
              <a:t>It increases brain plasticity.</a:t>
            </a:r>
          </a:p>
        </p:txBody>
      </p:sp>
      <p:pic>
        <p:nvPicPr>
          <p:cNvPr id="5" name="Content Placeholder 4" descr="Light bulb on yellow background with sketched light beams and cord">
            <a:extLst>
              <a:ext uri="{FF2B5EF4-FFF2-40B4-BE49-F238E27FC236}">
                <a16:creationId xmlns:a16="http://schemas.microsoft.com/office/drawing/2014/main" id="{89376BC6-F3A5-A94A-9E33-C3B45E1E86C5}"/>
              </a:ext>
            </a:extLst>
          </p:cNvPr>
          <p:cNvPicPr>
            <a:picLocks noGrp="1" noChangeAspect="1"/>
          </p:cNvPicPr>
          <p:nvPr>
            <p:ph idx="1"/>
          </p:nvPr>
        </p:nvPicPr>
        <p:blipFill rotWithShape="1">
          <a:blip r:embed="rId2"/>
          <a:srcRect l="19156" r="1915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0BC0D534-9625-6F47-9513-B30D36A1A983}"/>
              </a:ext>
            </a:extLst>
          </p:cNvPr>
          <p:cNvSpPr txBox="1"/>
          <p:nvPr/>
        </p:nvSpPr>
        <p:spPr>
          <a:xfrm>
            <a:off x="6243638" y="6150704"/>
            <a:ext cx="4729162" cy="369332"/>
          </a:xfrm>
          <a:prstGeom prst="rect">
            <a:avLst/>
          </a:prstGeom>
          <a:noFill/>
        </p:spPr>
        <p:txBody>
          <a:bodyPr wrap="square" rtlCol="0">
            <a:spAutoFit/>
          </a:bodyPr>
          <a:lstStyle/>
          <a:p>
            <a:r>
              <a:rPr lang="en-US" dirty="0"/>
              <a:t>Feeling Artsy? Here’s How Making Art Helps Your Brain, NPR, January 2020</a:t>
            </a:r>
          </a:p>
        </p:txBody>
      </p:sp>
      <p:sp>
        <p:nvSpPr>
          <p:cNvPr id="2" name="TextBox 1">
            <a:extLst>
              <a:ext uri="{FF2B5EF4-FFF2-40B4-BE49-F238E27FC236}">
                <a16:creationId xmlns:a16="http://schemas.microsoft.com/office/drawing/2014/main" id="{566692F2-F7EA-1449-94DE-D2DD8E1E5714}"/>
              </a:ext>
            </a:extLst>
          </p:cNvPr>
          <p:cNvSpPr txBox="1"/>
          <p:nvPr/>
        </p:nvSpPr>
        <p:spPr>
          <a:xfrm>
            <a:off x="765092" y="403761"/>
            <a:ext cx="7357629" cy="1477328"/>
          </a:xfrm>
          <a:prstGeom prst="rect">
            <a:avLst/>
          </a:prstGeom>
          <a:noFill/>
        </p:spPr>
        <p:txBody>
          <a:bodyPr wrap="square" rtlCol="0">
            <a:spAutoFit/>
          </a:bodyPr>
          <a:lstStyle/>
          <a:p>
            <a:r>
              <a:rPr lang="en-US" sz="2400" dirty="0">
                <a:latin typeface="+mj-lt"/>
              </a:rPr>
              <a:t>Creativity in and of itself is important for remaining healthy, remaining connected to yourself and connected to the world.”</a:t>
            </a:r>
          </a:p>
          <a:p>
            <a:r>
              <a:rPr lang="en-US" dirty="0">
                <a:latin typeface="+mj-lt"/>
              </a:rPr>
              <a:t> ~</a:t>
            </a:r>
            <a:r>
              <a:rPr lang="en-US" sz="1200" dirty="0" err="1">
                <a:latin typeface="+mj-lt"/>
              </a:rPr>
              <a:t>Christianne</a:t>
            </a:r>
            <a:r>
              <a:rPr lang="en-US" sz="1200" dirty="0">
                <a:latin typeface="+mj-lt"/>
              </a:rPr>
              <a:t> Strang, professor of neuroscience, </a:t>
            </a:r>
            <a:r>
              <a:rPr lang="en-US" sz="1200" dirty="0" err="1">
                <a:latin typeface="+mj-lt"/>
              </a:rPr>
              <a:t>Univeristy</a:t>
            </a:r>
            <a:r>
              <a:rPr lang="en-US" sz="1200" dirty="0">
                <a:latin typeface="+mj-lt"/>
              </a:rPr>
              <a:t> of Alabama Birmingham</a:t>
            </a:r>
          </a:p>
        </p:txBody>
      </p:sp>
    </p:spTree>
    <p:extLst>
      <p:ext uri="{BB962C8B-B14F-4D97-AF65-F5344CB8AC3E}">
        <p14:creationId xmlns:p14="http://schemas.microsoft.com/office/powerpoint/2010/main" val="1002279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B9DA3-15AC-3548-8405-5EF6543D5C7E}"/>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dirty="0"/>
              <a:t>Hopeful future</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AF8F5C"/>
          </a:solidFill>
          <a:ln w="38100" cap="rnd">
            <a:solidFill>
              <a:srgbClr val="AF8F5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8ADD8A3F-03CA-44CD-B687-D73745A8808C}"/>
              </a:ext>
            </a:extLst>
          </p:cNvPr>
          <p:cNvSpPr>
            <a:spLocks noGrp="1"/>
          </p:cNvSpPr>
          <p:nvPr>
            <p:ph idx="1"/>
          </p:nvPr>
        </p:nvSpPr>
        <p:spPr>
          <a:xfrm>
            <a:off x="640080" y="2872899"/>
            <a:ext cx="4243589" cy="3320668"/>
          </a:xfrm>
        </p:spPr>
        <p:txBody>
          <a:bodyPr>
            <a:normAutofit/>
          </a:bodyPr>
          <a:lstStyle/>
          <a:p>
            <a:r>
              <a:rPr lang="en-US" sz="2000" dirty="0">
                <a:latin typeface="Berlin Sans FB" panose="020E0602020502020306" pitchFamily="34" charset="77"/>
              </a:rPr>
              <a:t>Helps us to navigate problems that might arise in the future </a:t>
            </a:r>
          </a:p>
          <a:p>
            <a:r>
              <a:rPr lang="en-US" sz="2000" dirty="0">
                <a:latin typeface="Berlin Sans FB" panose="020E0602020502020306" pitchFamily="34" charset="77"/>
              </a:rPr>
              <a:t>Making the decisions during the art making process puts us the mindset of solving future problems by imagining what is to come and to see the possibilities beyond the present moment</a:t>
            </a:r>
          </a:p>
        </p:txBody>
      </p:sp>
      <p:pic>
        <p:nvPicPr>
          <p:cNvPr id="5" name="Content Placeholder 4" descr="Young traveller watching hot air balloons">
            <a:extLst>
              <a:ext uri="{FF2B5EF4-FFF2-40B4-BE49-F238E27FC236}">
                <a16:creationId xmlns:a16="http://schemas.microsoft.com/office/drawing/2014/main" id="{F0D0222C-456B-3548-996D-5C90BD0B6A74}"/>
              </a:ext>
            </a:extLst>
          </p:cNvPr>
          <p:cNvPicPr>
            <a:picLocks noChangeAspect="1"/>
          </p:cNvPicPr>
          <p:nvPr/>
        </p:nvPicPr>
        <p:blipFill rotWithShape="1">
          <a:blip r:embed="rId2"/>
          <a:srcRect l="8653" r="243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72334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FB031-8B68-374C-B02F-7DFF2CF7FD64}"/>
              </a:ext>
            </a:extLst>
          </p:cNvPr>
          <p:cNvSpPr>
            <a:spLocks noGrp="1"/>
          </p:cNvSpPr>
          <p:nvPr>
            <p:ph type="title"/>
          </p:nvPr>
        </p:nvSpPr>
        <p:spPr>
          <a:xfrm>
            <a:off x="640080" y="325369"/>
            <a:ext cx="4368602" cy="1956841"/>
          </a:xfrm>
        </p:spPr>
        <p:txBody>
          <a:bodyPr anchor="b">
            <a:normAutofit/>
          </a:bodyPr>
          <a:lstStyle/>
          <a:p>
            <a:pPr>
              <a:lnSpc>
                <a:spcPct val="90000"/>
              </a:lnSpc>
            </a:pPr>
            <a:r>
              <a:rPr lang="en-US" sz="5100" dirty="0"/>
              <a:t>Activates reward center</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F6FC48"/>
          </a:solidFill>
          <a:ln w="38100" cap="rnd">
            <a:solidFill>
              <a:srgbClr val="F6FC4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1F90FA2-ABA1-4FDB-A508-7724171619A7}"/>
              </a:ext>
            </a:extLst>
          </p:cNvPr>
          <p:cNvSpPr>
            <a:spLocks noGrp="1"/>
          </p:cNvSpPr>
          <p:nvPr>
            <p:ph idx="1"/>
          </p:nvPr>
        </p:nvSpPr>
        <p:spPr>
          <a:xfrm>
            <a:off x="640080" y="2872899"/>
            <a:ext cx="4243589" cy="3320668"/>
          </a:xfrm>
        </p:spPr>
        <p:txBody>
          <a:bodyPr>
            <a:normAutofit/>
          </a:bodyPr>
          <a:lstStyle/>
          <a:p>
            <a:r>
              <a:rPr lang="en-US" sz="2100" dirty="0">
                <a:latin typeface="Berlin Sans FB" panose="020E0602020502020306" pitchFamily="34" charset="77"/>
              </a:rPr>
              <a:t>Any visual expression activates the brain’s reward pathway and makes you feel good</a:t>
            </a:r>
          </a:p>
          <a:p>
            <a:r>
              <a:rPr lang="en-US" sz="2100" dirty="0">
                <a:latin typeface="Berlin Sans FB" panose="020E0602020502020306" pitchFamily="34" charset="77"/>
              </a:rPr>
              <a:t>Can help rewire other unhealthy habits like addictive behaviors, eating disorders and mood disorders</a:t>
            </a:r>
          </a:p>
          <a:p>
            <a:endParaRPr lang="en-US" dirty="0"/>
          </a:p>
        </p:txBody>
      </p:sp>
      <p:pic>
        <p:nvPicPr>
          <p:cNvPr id="5" name="Content Placeholder 4" descr="Gift box">
            <a:extLst>
              <a:ext uri="{FF2B5EF4-FFF2-40B4-BE49-F238E27FC236}">
                <a16:creationId xmlns:a16="http://schemas.microsoft.com/office/drawing/2014/main" id="{DF4DEFFE-6907-584B-AD93-1F06DBF25A3E}"/>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6B9A5091-B7FC-FC45-9461-F18F7FD0B227}"/>
              </a:ext>
            </a:extLst>
          </p:cNvPr>
          <p:cNvSpPr txBox="1"/>
          <p:nvPr/>
        </p:nvSpPr>
        <p:spPr>
          <a:xfrm>
            <a:off x="765093" y="6105863"/>
            <a:ext cx="4872038" cy="369332"/>
          </a:xfrm>
          <a:prstGeom prst="rect">
            <a:avLst/>
          </a:prstGeom>
          <a:noFill/>
        </p:spPr>
        <p:txBody>
          <a:bodyPr wrap="square" rtlCol="0">
            <a:spAutoFit/>
          </a:bodyPr>
          <a:lstStyle/>
          <a:p>
            <a:r>
              <a:rPr lang="en-US" dirty="0" err="1"/>
              <a:t>Girija</a:t>
            </a:r>
            <a:r>
              <a:rPr lang="en-US" dirty="0"/>
              <a:t> </a:t>
            </a:r>
            <a:r>
              <a:rPr lang="en-US" dirty="0" err="1"/>
              <a:t>Kaimal</a:t>
            </a:r>
            <a:r>
              <a:rPr lang="en-US" dirty="0"/>
              <a:t>, art therapy researcher, Drexel University</a:t>
            </a:r>
          </a:p>
        </p:txBody>
      </p:sp>
    </p:spTree>
    <p:extLst>
      <p:ext uri="{BB962C8B-B14F-4D97-AF65-F5344CB8AC3E}">
        <p14:creationId xmlns:p14="http://schemas.microsoft.com/office/powerpoint/2010/main" val="258867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A5A388-D939-A549-BF06-3B8844AAA498}"/>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dirty="0"/>
              <a:t>Lowers stress</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054AE0"/>
          </a:solidFill>
          <a:ln w="38100" cap="rnd">
            <a:solidFill>
              <a:srgbClr val="054AE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80B59E7B-3544-4DB2-9116-CDC3A0ACEE1F}"/>
              </a:ext>
            </a:extLst>
          </p:cNvPr>
          <p:cNvSpPr>
            <a:spLocks noGrp="1"/>
          </p:cNvSpPr>
          <p:nvPr>
            <p:ph idx="1"/>
          </p:nvPr>
        </p:nvSpPr>
        <p:spPr>
          <a:xfrm>
            <a:off x="640080" y="2872899"/>
            <a:ext cx="4243589" cy="3320668"/>
          </a:xfrm>
        </p:spPr>
        <p:txBody>
          <a:bodyPr>
            <a:normAutofit/>
          </a:bodyPr>
          <a:lstStyle/>
          <a:p>
            <a:r>
              <a:rPr lang="en-US" sz="3200" dirty="0">
                <a:latin typeface="Berlin Sans FB" panose="020E0602020502020306" pitchFamily="34" charset="77"/>
              </a:rPr>
              <a:t>Lowers cortisol levels </a:t>
            </a:r>
          </a:p>
          <a:p>
            <a:pPr marL="0" indent="0">
              <a:buNone/>
            </a:pPr>
            <a:endParaRPr lang="en-US" dirty="0"/>
          </a:p>
        </p:txBody>
      </p:sp>
      <p:pic>
        <p:nvPicPr>
          <p:cNvPr id="5" name="Content Placeholder 4" descr="Close up of a violet Hydrangea flower">
            <a:extLst>
              <a:ext uri="{FF2B5EF4-FFF2-40B4-BE49-F238E27FC236}">
                <a16:creationId xmlns:a16="http://schemas.microsoft.com/office/drawing/2014/main" id="{530C9B2A-5DF6-E14C-8A67-EE2314EEAA66}"/>
              </a:ext>
            </a:extLst>
          </p:cNvPr>
          <p:cNvPicPr>
            <a:picLocks noChangeAspect="1"/>
          </p:cNvPicPr>
          <p:nvPr/>
        </p:nvPicPr>
        <p:blipFill rotWithShape="1">
          <a:blip r:embed="rId2"/>
          <a:srcRect l="1506" r="3179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5322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8DC6B-406F-C74D-8A7B-0314A5B858EB}"/>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a:t>Focus deeply</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A3813D"/>
          </a:solidFill>
          <a:ln w="38100" cap="rnd">
            <a:solidFill>
              <a:srgbClr val="A3813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3AE5A0C-A64E-409B-92F1-56F7BC37439B}"/>
              </a:ext>
            </a:extLst>
          </p:cNvPr>
          <p:cNvSpPr>
            <a:spLocks noGrp="1"/>
          </p:cNvSpPr>
          <p:nvPr>
            <p:ph idx="1"/>
          </p:nvPr>
        </p:nvSpPr>
        <p:spPr>
          <a:xfrm>
            <a:off x="640080" y="2872899"/>
            <a:ext cx="4243589" cy="3320668"/>
          </a:xfrm>
        </p:spPr>
        <p:txBody>
          <a:bodyPr>
            <a:normAutofit/>
          </a:bodyPr>
          <a:lstStyle/>
          <a:p>
            <a:r>
              <a:rPr lang="en-US" sz="2000" dirty="0">
                <a:latin typeface="Berlin Sans FB" panose="020E0602020502020306" pitchFamily="34" charset="77"/>
              </a:rPr>
              <a:t>Induces “flow”…what happens when you are “in the zone”</a:t>
            </a:r>
          </a:p>
          <a:p>
            <a:r>
              <a:rPr lang="en-US" sz="2000" dirty="0">
                <a:latin typeface="Berlin Sans FB" panose="020E0602020502020306" pitchFamily="34" charset="77"/>
              </a:rPr>
              <a:t>The sense of losing yourself, losing all awareness, being in the moment, fully present</a:t>
            </a:r>
          </a:p>
          <a:p>
            <a:r>
              <a:rPr lang="en-US" sz="2000" dirty="0">
                <a:latin typeface="Berlin Sans FB" panose="020E0602020502020306" pitchFamily="34" charset="77"/>
              </a:rPr>
              <a:t>Including with our emotions, being with them and not turning away from them</a:t>
            </a:r>
          </a:p>
        </p:txBody>
      </p:sp>
      <p:pic>
        <p:nvPicPr>
          <p:cNvPr id="5" name="Content Placeholder 4" descr="Smooth balls placed on soft sand with a ripple pattern">
            <a:extLst>
              <a:ext uri="{FF2B5EF4-FFF2-40B4-BE49-F238E27FC236}">
                <a16:creationId xmlns:a16="http://schemas.microsoft.com/office/drawing/2014/main" id="{19771BB5-28AD-594B-8F39-08204F97EE5A}"/>
              </a:ext>
            </a:extLst>
          </p:cNvPr>
          <p:cNvPicPr>
            <a:picLocks noChangeAspect="1"/>
          </p:cNvPicPr>
          <p:nvPr/>
        </p:nvPicPr>
        <p:blipFill rotWithShape="1">
          <a:blip r:embed="rId2"/>
          <a:srcRect l="32531" r="76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7916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1052F-38CF-7A42-AD06-4A6B8938EC6D}"/>
              </a:ext>
            </a:extLst>
          </p:cNvPr>
          <p:cNvSpPr>
            <a:spLocks noGrp="1"/>
          </p:cNvSpPr>
          <p:nvPr>
            <p:ph type="title"/>
          </p:nvPr>
        </p:nvSpPr>
        <p:spPr>
          <a:xfrm>
            <a:off x="5297762" y="329184"/>
            <a:ext cx="6251110" cy="1783080"/>
          </a:xfrm>
        </p:spPr>
        <p:txBody>
          <a:bodyPr anchor="b">
            <a:normAutofit/>
          </a:bodyPr>
          <a:lstStyle/>
          <a:p>
            <a:pPr>
              <a:lnSpc>
                <a:spcPct val="90000"/>
              </a:lnSpc>
            </a:pPr>
            <a:r>
              <a:rPr lang="en-US" sz="5600"/>
              <a:t>Doodling versus Drawing</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CF500"/>
          </a:solidFill>
          <a:ln w="38100" cap="rnd">
            <a:solidFill>
              <a:srgbClr val="FCF50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F31295A-D833-40DF-9316-A3DB617784DF}"/>
              </a:ext>
            </a:extLst>
          </p:cNvPr>
          <p:cNvSpPr>
            <a:spLocks noGrp="1"/>
          </p:cNvSpPr>
          <p:nvPr>
            <p:ph idx="1"/>
          </p:nvPr>
        </p:nvSpPr>
        <p:spPr>
          <a:xfrm>
            <a:off x="5297762" y="2706624"/>
            <a:ext cx="6251110" cy="3483864"/>
          </a:xfrm>
        </p:spPr>
        <p:txBody>
          <a:bodyPr>
            <a:normAutofit fontScale="70000" lnSpcReduction="20000"/>
          </a:bodyPr>
          <a:lstStyle/>
          <a:p>
            <a:r>
              <a:rPr lang="en-US" dirty="0">
                <a:latin typeface="Berlin Sans FB" panose="020E0602020502020306" pitchFamily="34" charset="77"/>
              </a:rPr>
              <a:t>Doodling is drawing usually while engaged in another activity</a:t>
            </a:r>
          </a:p>
          <a:p>
            <a:r>
              <a:rPr lang="en-US" dirty="0">
                <a:latin typeface="Berlin Sans FB" panose="020E0602020502020306" pitchFamily="34" charset="77"/>
              </a:rPr>
              <a:t>Doodling has many benefits including freeing up short and long-term memory, improving retention, and increasing attention span. It engages the “default” networks in your brain that might otherwise be dormant, allowing more networks to fire at once</a:t>
            </a:r>
          </a:p>
          <a:p>
            <a:r>
              <a:rPr lang="en-US" dirty="0">
                <a:latin typeface="Berlin Sans FB" panose="020E0602020502020306" pitchFamily="34" charset="77"/>
              </a:rPr>
              <a:t>Our minds are habit forming so doodling helps us break our normal patterns of thinking by forcing us to think in an unfamiliar medium (visual)</a:t>
            </a:r>
          </a:p>
        </p:txBody>
      </p:sp>
      <p:pic>
        <p:nvPicPr>
          <p:cNvPr id="5" name="Content Placeholder 4" descr="Color pencils on a wood background">
            <a:extLst>
              <a:ext uri="{FF2B5EF4-FFF2-40B4-BE49-F238E27FC236}">
                <a16:creationId xmlns:a16="http://schemas.microsoft.com/office/drawing/2014/main" id="{118BB544-ADBF-CD41-B6A1-27AEE907BB0E}"/>
              </a:ext>
            </a:extLst>
          </p:cNvPr>
          <p:cNvPicPr>
            <a:picLocks noChangeAspect="1"/>
          </p:cNvPicPr>
          <p:nvPr/>
        </p:nvPicPr>
        <p:blipFill rotWithShape="1">
          <a:blip r:embed="rId2"/>
          <a:srcRect l="8244" r="4642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6" name="TextBox 5">
            <a:extLst>
              <a:ext uri="{FF2B5EF4-FFF2-40B4-BE49-F238E27FC236}">
                <a16:creationId xmlns:a16="http://schemas.microsoft.com/office/drawing/2014/main" id="{51752982-5CF3-F44F-B390-50063C96276A}"/>
              </a:ext>
            </a:extLst>
          </p:cNvPr>
          <p:cNvSpPr txBox="1"/>
          <p:nvPr/>
        </p:nvSpPr>
        <p:spPr>
          <a:xfrm>
            <a:off x="5412862" y="6312369"/>
            <a:ext cx="6251110" cy="323165"/>
          </a:xfrm>
          <a:prstGeom prst="rect">
            <a:avLst/>
          </a:prstGeom>
          <a:noFill/>
        </p:spPr>
        <p:txBody>
          <a:bodyPr wrap="square" rtlCol="0">
            <a:spAutoFit/>
          </a:bodyPr>
          <a:lstStyle/>
          <a:p>
            <a:r>
              <a:rPr lang="en-US" sz="1500" dirty="0">
                <a:latin typeface="Berlin Sans FB" panose="020E0602020502020306" pitchFamily="34" charset="77"/>
              </a:rPr>
              <a:t>Julia Rabin, Stuck in a Creative Rut, </a:t>
            </a:r>
            <a:r>
              <a:rPr lang="en-US" sz="1500" dirty="0" err="1">
                <a:latin typeface="Berlin Sans FB" panose="020E0602020502020306" pitchFamily="34" charset="77"/>
              </a:rPr>
              <a:t>mediablog.prnewswire.com</a:t>
            </a:r>
            <a:r>
              <a:rPr lang="en-US" sz="1500" dirty="0">
                <a:latin typeface="Berlin Sans FB" panose="020E0602020502020306" pitchFamily="34" charset="77"/>
              </a:rPr>
              <a:t>, July 2017</a:t>
            </a:r>
          </a:p>
        </p:txBody>
      </p:sp>
    </p:spTree>
    <p:extLst>
      <p:ext uri="{BB962C8B-B14F-4D97-AF65-F5344CB8AC3E}">
        <p14:creationId xmlns:p14="http://schemas.microsoft.com/office/powerpoint/2010/main" val="114896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2" name="Rectangle 3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ADF2F-E916-E348-862B-D8734B825BFE}"/>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lnSpc>
                <a:spcPct val="90000"/>
              </a:lnSpc>
            </a:pPr>
            <a:r>
              <a:rPr lang="en-US" sz="3800" dirty="0"/>
              <a:t>Let’s draw! </a:t>
            </a:r>
            <a:br>
              <a:rPr lang="en-US" sz="3800" dirty="0"/>
            </a:br>
            <a:br>
              <a:rPr lang="en-US" sz="3800" dirty="0"/>
            </a:br>
            <a:r>
              <a:rPr lang="en-US" sz="3800" dirty="0"/>
              <a:t>Take a piece of paper and for 5 minutes, </a:t>
            </a:r>
            <a:br>
              <a:rPr lang="en-US" sz="3800" dirty="0"/>
            </a:br>
            <a:r>
              <a:rPr lang="en-US" sz="3800" dirty="0"/>
              <a:t>draw up to 15 different marks on the page.</a:t>
            </a:r>
          </a:p>
        </p:txBody>
      </p:sp>
      <p:sp>
        <p:nvSpPr>
          <p:cNvPr id="34"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DFFA8"/>
          </a:solidFill>
          <a:ln w="38100" cap="rnd">
            <a:solidFill>
              <a:srgbClr val="FDFFA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marble effect painting">
            <a:extLst>
              <a:ext uri="{FF2B5EF4-FFF2-40B4-BE49-F238E27FC236}">
                <a16:creationId xmlns:a16="http://schemas.microsoft.com/office/drawing/2014/main" id="{D9429554-C756-D54F-A005-90CF985C7A1B}"/>
              </a:ext>
            </a:extLst>
          </p:cNvPr>
          <p:cNvPicPr>
            <a:picLocks noGrp="1" noChangeAspect="1"/>
          </p:cNvPicPr>
          <p:nvPr>
            <p:ph idx="1"/>
          </p:nvPr>
        </p:nvPicPr>
        <p:blipFill rotWithShape="1">
          <a:blip r:embed="rId2"/>
          <a:srcRect l="37672" r="1479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98227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unflower field">
            <a:extLst>
              <a:ext uri="{FF2B5EF4-FFF2-40B4-BE49-F238E27FC236}">
                <a16:creationId xmlns:a16="http://schemas.microsoft.com/office/drawing/2014/main" id="{BCF34DC0-D509-EE4B-9466-D36E5A0D5AF8}"/>
              </a:ext>
            </a:extLst>
          </p:cNvPr>
          <p:cNvPicPr>
            <a:picLocks noGrp="1" noChangeAspect="1"/>
          </p:cNvPicPr>
          <p:nvPr>
            <p:ph idx="1"/>
          </p:nvPr>
        </p:nvPicPr>
        <p:blipFill rotWithShape="1">
          <a:blip r:embed="rId2"/>
          <a:srcRect t="15709" r="-1" b="-1"/>
          <a:stretch/>
        </p:blipFill>
        <p:spPr>
          <a:xfrm>
            <a:off x="-1" y="-1"/>
            <a:ext cx="12188952" cy="6858000"/>
          </a:xfrm>
          <a:prstGeom prst="rect">
            <a:avLst/>
          </a:prstGeom>
        </p:spPr>
      </p:pic>
      <p:sp>
        <p:nvSpPr>
          <p:cNvPr id="14" name="Rectangle 13">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6622B0-51BC-294E-B30B-18212E883777}"/>
              </a:ext>
            </a:extLst>
          </p:cNvPr>
          <p:cNvSpPr>
            <a:spLocks noGrp="1"/>
          </p:cNvSpPr>
          <p:nvPr>
            <p:ph type="title"/>
          </p:nvPr>
        </p:nvSpPr>
        <p:spPr>
          <a:xfrm>
            <a:off x="640079" y="3996080"/>
            <a:ext cx="10908792" cy="1847508"/>
          </a:xfrm>
        </p:spPr>
        <p:txBody>
          <a:bodyPr vert="horz" lIns="91440" tIns="45720" rIns="91440" bIns="45720" rtlCol="0" anchor="ctr">
            <a:normAutofit fontScale="90000"/>
          </a:bodyPr>
          <a:lstStyle/>
          <a:p>
            <a:pPr algn="ctr"/>
            <a:r>
              <a:rPr lang="en-US" sz="6000" dirty="0">
                <a:solidFill>
                  <a:schemeClr val="bg1"/>
                </a:solidFill>
              </a:rPr>
              <a:t>Draw either a flower, a favorite food or a tree.</a:t>
            </a:r>
          </a:p>
        </p:txBody>
      </p:sp>
    </p:spTree>
    <p:extLst>
      <p:ext uri="{BB962C8B-B14F-4D97-AF65-F5344CB8AC3E}">
        <p14:creationId xmlns:p14="http://schemas.microsoft.com/office/powerpoint/2010/main" val="2195365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5" name="Rectangle 24">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1">
            <a:extLst>
              <a:ext uri="{FF2B5EF4-FFF2-40B4-BE49-F238E27FC236}">
                <a16:creationId xmlns:a16="http://schemas.microsoft.com/office/drawing/2014/main" id="{5E0D0E5A-6E97-46A9-AF74-EAEA1E04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9417" y="6756322"/>
            <a:ext cx="5657849" cy="101678"/>
          </a:xfrm>
          <a:custGeom>
            <a:avLst/>
            <a:gdLst>
              <a:gd name="connsiteX0" fmla="*/ 0 w 2374107"/>
              <a:gd name="connsiteY0" fmla="*/ 0 h 45719"/>
              <a:gd name="connsiteX1" fmla="*/ 2374107 w 2374107"/>
              <a:gd name="connsiteY1" fmla="*/ 0 h 45719"/>
              <a:gd name="connsiteX2" fmla="*/ 2374107 w 2374107"/>
              <a:gd name="connsiteY2" fmla="*/ 45719 h 45719"/>
              <a:gd name="connsiteX3" fmla="*/ 0 w 2374107"/>
              <a:gd name="connsiteY3" fmla="*/ 45719 h 45719"/>
              <a:gd name="connsiteX4" fmla="*/ 0 w 2374107"/>
              <a:gd name="connsiteY4" fmla="*/ 0 h 45719"/>
              <a:gd name="connsiteX0" fmla="*/ 0 w 2430067"/>
              <a:gd name="connsiteY0" fmla="*/ 0 h 64769"/>
              <a:gd name="connsiteX1" fmla="*/ 2430067 w 2430067"/>
              <a:gd name="connsiteY1" fmla="*/ 19050 h 64769"/>
              <a:gd name="connsiteX2" fmla="*/ 2430067 w 2430067"/>
              <a:gd name="connsiteY2" fmla="*/ 64769 h 64769"/>
              <a:gd name="connsiteX3" fmla="*/ 55960 w 2430067"/>
              <a:gd name="connsiteY3" fmla="*/ 64769 h 64769"/>
              <a:gd name="connsiteX4" fmla="*/ 0 w 2430067"/>
              <a:gd name="connsiteY4" fmla="*/ 0 h 64769"/>
              <a:gd name="connsiteX0" fmla="*/ 0 w 2431088"/>
              <a:gd name="connsiteY0" fmla="*/ 0 h 94534"/>
              <a:gd name="connsiteX1" fmla="*/ 2431088 w 2431088"/>
              <a:gd name="connsiteY1" fmla="*/ 48815 h 94534"/>
              <a:gd name="connsiteX2" fmla="*/ 2431088 w 2431088"/>
              <a:gd name="connsiteY2" fmla="*/ 94534 h 94534"/>
              <a:gd name="connsiteX3" fmla="*/ 56981 w 2431088"/>
              <a:gd name="connsiteY3" fmla="*/ 94534 h 94534"/>
              <a:gd name="connsiteX4" fmla="*/ 0 w 2431088"/>
              <a:gd name="connsiteY4" fmla="*/ 0 h 94534"/>
              <a:gd name="connsiteX0" fmla="*/ 0 w 2425473"/>
              <a:gd name="connsiteY0" fmla="*/ 0 h 101678"/>
              <a:gd name="connsiteX1" fmla="*/ 2425473 w 2425473"/>
              <a:gd name="connsiteY1" fmla="*/ 55959 h 101678"/>
              <a:gd name="connsiteX2" fmla="*/ 2425473 w 2425473"/>
              <a:gd name="connsiteY2" fmla="*/ 101678 h 101678"/>
              <a:gd name="connsiteX3" fmla="*/ 51366 w 2425473"/>
              <a:gd name="connsiteY3" fmla="*/ 101678 h 101678"/>
              <a:gd name="connsiteX4" fmla="*/ 0 w 2425473"/>
              <a:gd name="connsiteY4" fmla="*/ 0 h 1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473" h="101678">
                <a:moveTo>
                  <a:pt x="0" y="0"/>
                </a:moveTo>
                <a:lnTo>
                  <a:pt x="2425473" y="55959"/>
                </a:lnTo>
                <a:lnTo>
                  <a:pt x="2425473" y="101678"/>
                </a:lnTo>
                <a:lnTo>
                  <a:pt x="51366" y="10167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2">
            <a:extLst>
              <a:ext uri="{FF2B5EF4-FFF2-40B4-BE49-F238E27FC236}">
                <a16:creationId xmlns:a16="http://schemas.microsoft.com/office/drawing/2014/main" id="{E197A7FD-CD8D-4609-AE35-64C89063E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8697" y="6809135"/>
            <a:ext cx="160496" cy="48864"/>
          </a:xfrm>
          <a:custGeom>
            <a:avLst/>
            <a:gdLst>
              <a:gd name="connsiteX0" fmla="*/ 0 w 91440"/>
              <a:gd name="connsiteY0" fmla="*/ 0 h 27432"/>
              <a:gd name="connsiteX1" fmla="*/ 91440 w 91440"/>
              <a:gd name="connsiteY1" fmla="*/ 0 h 27432"/>
              <a:gd name="connsiteX2" fmla="*/ 91440 w 91440"/>
              <a:gd name="connsiteY2" fmla="*/ 27432 h 27432"/>
              <a:gd name="connsiteX3" fmla="*/ 0 w 91440"/>
              <a:gd name="connsiteY3" fmla="*/ 27432 h 27432"/>
              <a:gd name="connsiteX4" fmla="*/ 0 w 91440"/>
              <a:gd name="connsiteY4" fmla="*/ 0 h 27432"/>
              <a:gd name="connsiteX0" fmla="*/ 0 w 128350"/>
              <a:gd name="connsiteY0" fmla="*/ 0 h 36957"/>
              <a:gd name="connsiteX1" fmla="*/ 128350 w 128350"/>
              <a:gd name="connsiteY1" fmla="*/ 9525 h 36957"/>
              <a:gd name="connsiteX2" fmla="*/ 128350 w 128350"/>
              <a:gd name="connsiteY2" fmla="*/ 36957 h 36957"/>
              <a:gd name="connsiteX3" fmla="*/ 36910 w 128350"/>
              <a:gd name="connsiteY3" fmla="*/ 36957 h 36957"/>
              <a:gd name="connsiteX4" fmla="*/ 0 w 128350"/>
              <a:gd name="connsiteY4" fmla="*/ 0 h 36957"/>
              <a:gd name="connsiteX0" fmla="*/ 0 w 128350"/>
              <a:gd name="connsiteY0" fmla="*/ 0 h 36957"/>
              <a:gd name="connsiteX1" fmla="*/ 83106 w 128350"/>
              <a:gd name="connsiteY1" fmla="*/ 11906 h 36957"/>
              <a:gd name="connsiteX2" fmla="*/ 128350 w 128350"/>
              <a:gd name="connsiteY2" fmla="*/ 36957 h 36957"/>
              <a:gd name="connsiteX3" fmla="*/ 36910 w 128350"/>
              <a:gd name="connsiteY3" fmla="*/ 36957 h 36957"/>
              <a:gd name="connsiteX4" fmla="*/ 0 w 128350"/>
              <a:gd name="connsiteY4" fmla="*/ 0 h 36957"/>
              <a:gd name="connsiteX0" fmla="*/ 0 w 162878"/>
              <a:gd name="connsiteY0" fmla="*/ 0 h 44101"/>
              <a:gd name="connsiteX1" fmla="*/ 117634 w 162878"/>
              <a:gd name="connsiteY1" fmla="*/ 19050 h 44101"/>
              <a:gd name="connsiteX2" fmla="*/ 162878 w 162878"/>
              <a:gd name="connsiteY2" fmla="*/ 44101 h 44101"/>
              <a:gd name="connsiteX3" fmla="*/ 71438 w 162878"/>
              <a:gd name="connsiteY3" fmla="*/ 44101 h 44101"/>
              <a:gd name="connsiteX4" fmla="*/ 0 w 162878"/>
              <a:gd name="connsiteY4" fmla="*/ 0 h 44101"/>
              <a:gd name="connsiteX0" fmla="*/ 0 w 160496"/>
              <a:gd name="connsiteY0" fmla="*/ 0 h 48864"/>
              <a:gd name="connsiteX1" fmla="*/ 115252 w 160496"/>
              <a:gd name="connsiteY1" fmla="*/ 23813 h 48864"/>
              <a:gd name="connsiteX2" fmla="*/ 160496 w 160496"/>
              <a:gd name="connsiteY2" fmla="*/ 48864 h 48864"/>
              <a:gd name="connsiteX3" fmla="*/ 69056 w 160496"/>
              <a:gd name="connsiteY3" fmla="*/ 48864 h 48864"/>
              <a:gd name="connsiteX4" fmla="*/ 0 w 160496"/>
              <a:gd name="connsiteY4" fmla="*/ 0 h 48864"/>
              <a:gd name="connsiteX0" fmla="*/ 0 w 160496"/>
              <a:gd name="connsiteY0" fmla="*/ 0 h 48864"/>
              <a:gd name="connsiteX1" fmla="*/ 115252 w 160496"/>
              <a:gd name="connsiteY1" fmla="*/ 23813 h 48864"/>
              <a:gd name="connsiteX2" fmla="*/ 160496 w 160496"/>
              <a:gd name="connsiteY2" fmla="*/ 48864 h 48864"/>
              <a:gd name="connsiteX3" fmla="*/ 61912 w 160496"/>
              <a:gd name="connsiteY3" fmla="*/ 48864 h 48864"/>
              <a:gd name="connsiteX4" fmla="*/ 0 w 160496"/>
              <a:gd name="connsiteY4" fmla="*/ 0 h 4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96" h="48864">
                <a:moveTo>
                  <a:pt x="0" y="0"/>
                </a:moveTo>
                <a:lnTo>
                  <a:pt x="115252" y="23813"/>
                </a:lnTo>
                <a:lnTo>
                  <a:pt x="160496" y="48864"/>
                </a:lnTo>
                <a:lnTo>
                  <a:pt x="61912" y="4886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6EA25DD-2EF6-4340-AB56-578ABC2F0713}"/>
              </a:ext>
            </a:extLst>
          </p:cNvPr>
          <p:cNvSpPr>
            <a:spLocks noGrp="1"/>
          </p:cNvSpPr>
          <p:nvPr>
            <p:ph type="title"/>
          </p:nvPr>
        </p:nvSpPr>
        <p:spPr>
          <a:xfrm>
            <a:off x="2558716" y="955309"/>
            <a:ext cx="7074568" cy="2898975"/>
          </a:xfrm>
        </p:spPr>
        <p:txBody>
          <a:bodyPr vert="horz" lIns="91440" tIns="45720" rIns="91440" bIns="45720" rtlCol="0" anchor="b">
            <a:normAutofit/>
          </a:bodyPr>
          <a:lstStyle/>
          <a:p>
            <a:pPr algn="ctr">
              <a:lnSpc>
                <a:spcPct val="90000"/>
              </a:lnSpc>
            </a:pPr>
            <a:r>
              <a:rPr lang="en-US" sz="3500" dirty="0">
                <a:solidFill>
                  <a:srgbClr val="FFFFFF"/>
                </a:solidFill>
              </a:rPr>
              <a:t>“Creative activity is a type of learning process where the teacher and the pupil are located in the same individual.”</a:t>
            </a:r>
            <a:br>
              <a:rPr lang="en-US" sz="3500" dirty="0">
                <a:solidFill>
                  <a:srgbClr val="FFFFFF"/>
                </a:solidFill>
              </a:rPr>
            </a:br>
            <a:r>
              <a:rPr lang="en-US" sz="3500" dirty="0">
                <a:solidFill>
                  <a:srgbClr val="FFFFFF"/>
                </a:solidFill>
              </a:rPr>
              <a:t>~Arthur Koestler</a:t>
            </a:r>
          </a:p>
        </p:txBody>
      </p:sp>
      <p:sp>
        <p:nvSpPr>
          <p:cNvPr id="33" name="Rectangle 6">
            <a:extLst>
              <a:ext uri="{FF2B5EF4-FFF2-40B4-BE49-F238E27FC236}">
                <a16:creationId xmlns:a16="http://schemas.microsoft.com/office/drawing/2014/main" id="{C0B64B74-19BE-47D9-8BB8-7081BF0E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13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alpha val="53000"/>
          </a:srgb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1"/>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0045C524-66D2-0840-A240-244AE5D4319F}"/>
              </a:ext>
            </a:extLst>
          </p:cNvPr>
          <p:cNvSpPr>
            <a:spLocks noGrp="1"/>
          </p:cNvSpPr>
          <p:nvPr>
            <p:ph type="title"/>
          </p:nvPr>
        </p:nvSpPr>
        <p:spPr>
          <a:xfrm>
            <a:off x="841246" y="673770"/>
            <a:ext cx="3644489" cy="2414488"/>
          </a:xfrm>
        </p:spPr>
        <p:txBody>
          <a:bodyPr anchor="t">
            <a:normAutofit/>
          </a:bodyPr>
          <a:lstStyle/>
          <a:p>
            <a:pPr>
              <a:lnSpc>
                <a:spcPct val="90000"/>
              </a:lnSpc>
            </a:pPr>
            <a:r>
              <a:rPr lang="en-US" sz="5100" dirty="0">
                <a:solidFill>
                  <a:schemeClr val="bg1"/>
                </a:solidFill>
              </a:rPr>
              <a:t>First, we must unblock. </a:t>
            </a:r>
          </a:p>
        </p:txBody>
      </p:sp>
      <p:sp>
        <p:nvSpPr>
          <p:cNvPr id="6" name="TextBox 5">
            <a:extLst>
              <a:ext uri="{FF2B5EF4-FFF2-40B4-BE49-F238E27FC236}">
                <a16:creationId xmlns:a16="http://schemas.microsoft.com/office/drawing/2014/main" id="{0D08C86E-A03F-D447-8459-3694E4EAA02D}"/>
              </a:ext>
            </a:extLst>
          </p:cNvPr>
          <p:cNvSpPr txBox="1"/>
          <p:nvPr/>
        </p:nvSpPr>
        <p:spPr>
          <a:xfrm>
            <a:off x="3557588" y="1818928"/>
            <a:ext cx="8631364" cy="4154984"/>
          </a:xfrm>
          <a:prstGeom prst="rect">
            <a:avLst/>
          </a:prstGeom>
          <a:noFill/>
        </p:spPr>
        <p:txBody>
          <a:bodyPr wrap="square" rtlCol="0">
            <a:spAutoFit/>
          </a:bodyPr>
          <a:lstStyle/>
          <a:p>
            <a:r>
              <a:rPr lang="en-US" sz="2400" dirty="0">
                <a:latin typeface="Berlin Sans FB" panose="020E0602020502020306" pitchFamily="34" charset="77"/>
              </a:rPr>
              <a:t>Artist brain is our inventor, our child, our very own absent-minded professor. Artist brain says, “Hey! That is so neat! Artist brain is our creative, holistic brain. It thinks in patterns and shadings. </a:t>
            </a:r>
          </a:p>
          <a:p>
            <a:r>
              <a:rPr lang="en-US" sz="2400" dirty="0">
                <a:latin typeface="Berlin Sans FB" panose="020E0602020502020306" pitchFamily="34" charset="77"/>
              </a:rPr>
              <a:t>What we are talking about is an induced—or invited—spiritual experience. </a:t>
            </a:r>
          </a:p>
          <a:p>
            <a:endParaRPr lang="en-US" sz="2400" dirty="0">
              <a:latin typeface="Berlin Sans FB" panose="020E0602020502020306" pitchFamily="34" charset="77"/>
            </a:endParaRPr>
          </a:p>
          <a:p>
            <a:r>
              <a:rPr lang="en-US" sz="2400" dirty="0">
                <a:latin typeface="Berlin Sans FB" panose="020E0602020502020306" pitchFamily="34" charset="77"/>
              </a:rPr>
              <a:t>If you think of the universe as a vast electrical sea in which you are immersed and from which you are formed, opening to your creativity changes you from something bobbing in the sea to a more fully functioning, more conscious, more cooperative part of that ecosystem. ~Julia Cameron</a:t>
            </a:r>
          </a:p>
        </p:txBody>
      </p:sp>
    </p:spTree>
    <p:extLst>
      <p:ext uri="{BB962C8B-B14F-4D97-AF65-F5344CB8AC3E}">
        <p14:creationId xmlns:p14="http://schemas.microsoft.com/office/powerpoint/2010/main" val="1855236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8" name="Rectangle 37">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0173F-03B9-C841-BB5B-09B4D26981A8}"/>
              </a:ext>
            </a:extLst>
          </p:cNvPr>
          <p:cNvSpPr>
            <a:spLocks noGrp="1"/>
          </p:cNvSpPr>
          <p:nvPr>
            <p:ph type="title"/>
          </p:nvPr>
        </p:nvSpPr>
        <p:spPr>
          <a:xfrm>
            <a:off x="638882" y="3577456"/>
            <a:ext cx="10909640" cy="1687814"/>
          </a:xfrm>
        </p:spPr>
        <p:txBody>
          <a:bodyPr vert="horz" lIns="91440" tIns="45720" rIns="91440" bIns="45720" rtlCol="0" anchor="b">
            <a:normAutofit fontScale="90000"/>
          </a:bodyPr>
          <a:lstStyle/>
          <a:p>
            <a:pPr algn="ctr">
              <a:lnSpc>
                <a:spcPct val="90000"/>
              </a:lnSpc>
            </a:pPr>
            <a:r>
              <a:rPr lang="en-US" sz="4000" dirty="0"/>
              <a:t>Then we must move past self-judgment. </a:t>
            </a:r>
            <a:br>
              <a:rPr lang="en-US" sz="4000" dirty="0"/>
            </a:br>
            <a:r>
              <a:rPr lang="en-US" sz="4000" dirty="0"/>
              <a:t>Do the work, don’t judge the work.</a:t>
            </a:r>
            <a:br>
              <a:rPr lang="en-US" sz="4000" dirty="0"/>
            </a:br>
            <a:br>
              <a:rPr lang="en-US" sz="4000" dirty="0"/>
            </a:br>
            <a:r>
              <a:rPr lang="en-US" sz="4000" dirty="0"/>
              <a:t>What creative activities do you like to do?</a:t>
            </a:r>
          </a:p>
        </p:txBody>
      </p:sp>
      <p:pic>
        <p:nvPicPr>
          <p:cNvPr id="18" name="Graphic 17" descr="Transfer">
            <a:extLst>
              <a:ext uri="{FF2B5EF4-FFF2-40B4-BE49-F238E27FC236}">
                <a16:creationId xmlns:a16="http://schemas.microsoft.com/office/drawing/2014/main" id="{AD1C488A-D691-4A32-BB7D-3CE6FDE775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40"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4"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6"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12626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250B6-42B8-2045-B1CF-75700678AA6B}"/>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lnSpc>
                <a:spcPct val="90000"/>
              </a:lnSpc>
            </a:pPr>
            <a:r>
              <a:rPr lang="en-US" sz="2400" dirty="0">
                <a:latin typeface="Berlin Sans FB" panose="020F0502020204030204" pitchFamily="34" charset="0"/>
                <a:cs typeface="Berlin Sans FB" panose="020F0502020204030204" pitchFamily="34" charset="0"/>
                <a:hlinkClick r:id="rId2" tooltip="Psychology Today looks at Creativity"/>
              </a:rPr>
              <a:t>Creativity</a:t>
            </a:r>
            <a:r>
              <a:rPr lang="en-US" sz="2400" dirty="0">
                <a:latin typeface="Berlin Sans FB" panose="020F0502020204030204" pitchFamily="34" charset="0"/>
                <a:cs typeface="Berlin Sans FB" panose="020F0502020204030204" pitchFamily="34" charset="0"/>
              </a:rPr>
              <a:t> is just connecting things. When you ask creative people how they did something, they feel a little guilty because they didn't really do it, they just saw something. It seemed obvious to them after a while. That's because they were able to connect experiences they've had and synthesize new things.</a:t>
            </a:r>
            <a:br>
              <a:rPr lang="en-US" sz="2400" dirty="0">
                <a:latin typeface="Berlin Sans FB" panose="020F0502020204030204" pitchFamily="34" charset="0"/>
                <a:cs typeface="Berlin Sans FB" panose="020F0502020204030204" pitchFamily="34" charset="0"/>
              </a:rPr>
            </a:br>
            <a:br>
              <a:rPr lang="en-US" sz="2400" dirty="0">
                <a:latin typeface="Berlin Sans FB" panose="020F0502020204030204" pitchFamily="34" charset="0"/>
                <a:cs typeface="Berlin Sans FB" panose="020F0502020204030204" pitchFamily="34" charset="0"/>
              </a:rPr>
            </a:br>
            <a:r>
              <a:rPr lang="en-US" sz="2400" dirty="0">
                <a:latin typeface="Berlin Sans FB" panose="020F0502020204030204" pitchFamily="34" charset="0"/>
                <a:cs typeface="Berlin Sans FB" panose="020F0502020204030204" pitchFamily="34" charset="0"/>
              </a:rPr>
              <a:t>~Steve Jobs</a:t>
            </a:r>
          </a:p>
        </p:txBody>
      </p:sp>
      <p:sp>
        <p:nvSpPr>
          <p:cNvPr id="13"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23DD2D-EA53-4732-BBF0-FC254A8E7616}"/>
              </a:ext>
            </a:extLst>
          </p:cNvPr>
          <p:cNvPicPr>
            <a:picLocks noChangeAspect="1"/>
          </p:cNvPicPr>
          <p:nvPr/>
        </p:nvPicPr>
        <p:blipFill rotWithShape="1">
          <a:blip r:embed="rId3"/>
          <a:srcRect l="26801" r="2786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178211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lorful ink in water">
            <a:extLst>
              <a:ext uri="{FF2B5EF4-FFF2-40B4-BE49-F238E27FC236}">
                <a16:creationId xmlns:a16="http://schemas.microsoft.com/office/drawing/2014/main" id="{B84DB8D1-4DE5-D448-A07D-35673633D7E6}"/>
              </a:ext>
            </a:extLst>
          </p:cNvPr>
          <p:cNvPicPr>
            <a:picLocks noChangeAspect="1"/>
          </p:cNvPicPr>
          <p:nvPr/>
        </p:nvPicPr>
        <p:blipFill rotWithShape="1">
          <a:blip r:embed="rId2">
            <a:alphaModFix amt="90000"/>
          </a:blip>
          <a:srcRect t="10975" r="-1" b="4733"/>
          <a:stretch/>
        </p:blipFill>
        <p:spPr>
          <a:xfrm>
            <a:off x="3068" y="10"/>
            <a:ext cx="12188932" cy="6857990"/>
          </a:xfrm>
          <a:prstGeom prst="rect">
            <a:avLst/>
          </a:prstGeom>
        </p:spPr>
      </p:pic>
      <p:sp>
        <p:nvSpPr>
          <p:cNvPr id="14" name="Freeform: Shape 13">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28C9DE"/>
          </a:solidFill>
          <a:ln w="12700" cap="flat">
            <a:noFill/>
            <a:prstDash val="solid"/>
            <a:miter/>
          </a:ln>
        </p:spPr>
        <p:txBody>
          <a:bodyPr rtlCol="0" anchor="ctr"/>
          <a:lstStyle/>
          <a:p>
            <a:endParaRPr lang="en-US"/>
          </a:p>
        </p:txBody>
      </p:sp>
      <p:sp>
        <p:nvSpPr>
          <p:cNvPr id="1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28C9DE"/>
          </a:solidFill>
          <a:ln w="38100" cap="rnd">
            <a:solidFill>
              <a:srgbClr val="28C9D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78171-BFC9-4247-8141-C6DDA46011C1}"/>
              </a:ext>
            </a:extLst>
          </p:cNvPr>
          <p:cNvSpPr>
            <a:spLocks noGrp="1"/>
          </p:cNvSpPr>
          <p:nvPr>
            <p:ph type="title"/>
          </p:nvPr>
        </p:nvSpPr>
        <p:spPr>
          <a:xfrm>
            <a:off x="6372499" y="1531613"/>
            <a:ext cx="4571906" cy="1564106"/>
          </a:xfrm>
        </p:spPr>
        <p:txBody>
          <a:bodyPr anchor="b">
            <a:noAutofit/>
          </a:bodyPr>
          <a:lstStyle/>
          <a:p>
            <a:pPr>
              <a:lnSpc>
                <a:spcPct val="90000"/>
              </a:lnSpc>
            </a:pPr>
            <a:r>
              <a:rPr lang="en-US" sz="2800" dirty="0">
                <a:solidFill>
                  <a:srgbClr val="FBF9F6"/>
                </a:solidFill>
              </a:rPr>
              <a:t>What happens to our brains when we operate in creative mode versus uncreative mode?</a:t>
            </a:r>
          </a:p>
        </p:txBody>
      </p:sp>
      <p:sp>
        <p:nvSpPr>
          <p:cNvPr id="9" name="Content Placeholder 8">
            <a:extLst>
              <a:ext uri="{FF2B5EF4-FFF2-40B4-BE49-F238E27FC236}">
                <a16:creationId xmlns:a16="http://schemas.microsoft.com/office/drawing/2014/main" id="{88C306B4-3918-4521-84F8-BFA7787D52BD}"/>
              </a:ext>
            </a:extLst>
          </p:cNvPr>
          <p:cNvSpPr>
            <a:spLocks noGrp="1"/>
          </p:cNvSpPr>
          <p:nvPr>
            <p:ph idx="1"/>
          </p:nvPr>
        </p:nvSpPr>
        <p:spPr>
          <a:xfrm>
            <a:off x="5557839" y="3148816"/>
            <a:ext cx="5886450" cy="2681627"/>
          </a:xfrm>
        </p:spPr>
        <p:txBody>
          <a:bodyPr>
            <a:normAutofit fontScale="47500" lnSpcReduction="20000"/>
          </a:bodyPr>
          <a:lstStyle/>
          <a:p>
            <a:pPr marL="0" indent="0" algn="ctr">
              <a:buNone/>
            </a:pPr>
            <a:r>
              <a:rPr lang="en-US" sz="3800" dirty="0">
                <a:latin typeface="Berlin Sans FB" panose="020E0602020502020306" pitchFamily="34" charset="77"/>
              </a:rPr>
              <a:t>Creative mode is called for in contexts that are unclear, vague and open-ended. It involves turning away from the path of least resistance and venturing into the briars in an effort to forge a new path through the gray zone of the unexpected, the vague, the misleading or the unknown. </a:t>
            </a:r>
          </a:p>
          <a:p>
            <a:pPr marL="0" indent="0" algn="ctr">
              <a:buNone/>
            </a:pPr>
            <a:r>
              <a:rPr lang="en-US" sz="3800" dirty="0">
                <a:latin typeface="Berlin Sans FB" panose="020E0602020502020306" pitchFamily="34" charset="77"/>
              </a:rPr>
              <a:t>Creative mode turns off the receptive-predictive cycle of the brain and turns on the explorative-generative cycle. In creative mode, the brain becomes more integrative and dynamic. </a:t>
            </a:r>
          </a:p>
          <a:p>
            <a:pPr marL="0" indent="0">
              <a:buNone/>
            </a:pPr>
            <a:endParaRPr lang="en-US" b="1" dirty="0">
              <a:solidFill>
                <a:schemeClr val="tx1">
                  <a:lumMod val="65000"/>
                  <a:lumOff val="35000"/>
                </a:schemeClr>
              </a:solidFill>
            </a:endParaRPr>
          </a:p>
        </p:txBody>
      </p:sp>
      <p:sp>
        <p:nvSpPr>
          <p:cNvPr id="6" name="TextBox 5">
            <a:extLst>
              <a:ext uri="{FF2B5EF4-FFF2-40B4-BE49-F238E27FC236}">
                <a16:creationId xmlns:a16="http://schemas.microsoft.com/office/drawing/2014/main" id="{4FF152B1-7312-DE4F-AC96-71A374CCC1DA}"/>
              </a:ext>
            </a:extLst>
          </p:cNvPr>
          <p:cNvSpPr txBox="1"/>
          <p:nvPr/>
        </p:nvSpPr>
        <p:spPr>
          <a:xfrm>
            <a:off x="6846899" y="6368093"/>
            <a:ext cx="5568939" cy="369332"/>
          </a:xfrm>
          <a:prstGeom prst="rect">
            <a:avLst/>
          </a:prstGeom>
          <a:noFill/>
        </p:spPr>
        <p:txBody>
          <a:bodyPr wrap="square" rtlCol="0">
            <a:spAutoFit/>
          </a:bodyPr>
          <a:lstStyle/>
          <a:p>
            <a:r>
              <a:rPr lang="en-US" dirty="0"/>
              <a:t>The Neuroscience of Creativity: A Q&amp;A with Anna Abraham, Scientific American, January 2019</a:t>
            </a:r>
          </a:p>
        </p:txBody>
      </p:sp>
    </p:spTree>
    <p:extLst>
      <p:ext uri="{BB962C8B-B14F-4D97-AF65-F5344CB8AC3E}">
        <p14:creationId xmlns:p14="http://schemas.microsoft.com/office/powerpoint/2010/main" val="2528711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DF55B80-7656-0C4B-8941-D370EF09FDC1}"/>
              </a:ext>
            </a:extLst>
          </p:cNvPr>
          <p:cNvSpPr>
            <a:spLocks noGrp="1"/>
          </p:cNvSpPr>
          <p:nvPr>
            <p:ph type="title"/>
          </p:nvPr>
        </p:nvSpPr>
        <p:spPr>
          <a:xfrm>
            <a:off x="841248" y="644652"/>
            <a:ext cx="3182112" cy="5568696"/>
          </a:xfrm>
        </p:spPr>
        <p:txBody>
          <a:bodyPr>
            <a:normAutofit/>
          </a:bodyPr>
          <a:lstStyle/>
          <a:p>
            <a:r>
              <a:rPr lang="en-US" sz="6600" dirty="0">
                <a:solidFill>
                  <a:srgbClr val="FFFFFF"/>
                </a:solidFill>
              </a:rPr>
              <a:t>What is creative mode?</a:t>
            </a:r>
          </a:p>
        </p:txBody>
      </p:sp>
      <p:sp>
        <p:nvSpPr>
          <p:cNvPr id="3" name="Content Placeholder 2">
            <a:extLst>
              <a:ext uri="{FF2B5EF4-FFF2-40B4-BE49-F238E27FC236}">
                <a16:creationId xmlns:a16="http://schemas.microsoft.com/office/drawing/2014/main" id="{236A98C4-6F51-FB4D-B18D-80E53085C9F7}"/>
              </a:ext>
            </a:extLst>
          </p:cNvPr>
          <p:cNvSpPr>
            <a:spLocks noGrp="1"/>
          </p:cNvSpPr>
          <p:nvPr>
            <p:ph idx="1"/>
          </p:nvPr>
        </p:nvSpPr>
        <p:spPr>
          <a:xfrm>
            <a:off x="5006296" y="157163"/>
            <a:ext cx="7009492" cy="6529387"/>
          </a:xfrm>
        </p:spPr>
        <p:txBody>
          <a:bodyPr anchor="ctr">
            <a:noAutofit/>
          </a:bodyPr>
          <a:lstStyle/>
          <a:p>
            <a:pPr>
              <a:lnSpc>
                <a:spcPct val="100000"/>
              </a:lnSpc>
            </a:pPr>
            <a:r>
              <a:rPr lang="en-US" sz="2000" dirty="0">
                <a:latin typeface="Berlin Sans FB" panose="020E0602020502020306" pitchFamily="34" charset="77"/>
              </a:rPr>
              <a:t>The “Big Three” brain networks — the </a:t>
            </a:r>
            <a:r>
              <a:rPr lang="en-US" sz="2000" dirty="0">
                <a:latin typeface="Berlin Sans FB" panose="020E0602020502020306" pitchFamily="34" charset="77"/>
                <a:hlinkClick r:id="rId2" tooltip="Psychology Today looks at default mode network">
                  <a:extLst>
                    <a:ext uri="{A12FA001-AC4F-418D-AE19-62706E023703}">
                      <ahyp:hlinkClr xmlns:ahyp="http://schemas.microsoft.com/office/drawing/2018/hyperlinkcolor" val="tx"/>
                    </a:ext>
                  </a:extLst>
                </a:hlinkClick>
              </a:rPr>
              <a:t>default mode network</a:t>
            </a:r>
            <a:r>
              <a:rPr lang="en-US" sz="2000" dirty="0">
                <a:latin typeface="Berlin Sans FB" panose="020E0602020502020306" pitchFamily="34" charset="77"/>
              </a:rPr>
              <a:t>, the </a:t>
            </a:r>
            <a:r>
              <a:rPr lang="en-US" sz="2000" u="sng" dirty="0">
                <a:latin typeface="Berlin Sans FB" panose="020E0602020502020306" pitchFamily="34" charset="77"/>
              </a:rPr>
              <a:t>executive control network,</a:t>
            </a:r>
            <a:r>
              <a:rPr lang="en-US" sz="2000" dirty="0">
                <a:latin typeface="Berlin Sans FB" panose="020E0602020502020306" pitchFamily="34" charset="77"/>
              </a:rPr>
              <a:t> and the </a:t>
            </a:r>
            <a:r>
              <a:rPr lang="en-US" sz="2000" u="sng" dirty="0">
                <a:latin typeface="Berlin Sans FB" panose="020E0602020502020306" pitchFamily="34" charset="77"/>
              </a:rPr>
              <a:t>salience network</a:t>
            </a:r>
            <a:r>
              <a:rPr lang="en-US" sz="2000" dirty="0">
                <a:latin typeface="Berlin Sans FB" panose="020E0602020502020306" pitchFamily="34" charset="77"/>
              </a:rPr>
              <a:t>. </a:t>
            </a:r>
          </a:p>
          <a:p>
            <a:pPr>
              <a:lnSpc>
                <a:spcPct val="100000"/>
              </a:lnSpc>
            </a:pPr>
            <a:r>
              <a:rPr lang="en-US" sz="2000" dirty="0">
                <a:latin typeface="Berlin Sans FB" panose="020E0602020502020306" pitchFamily="34" charset="77"/>
              </a:rPr>
              <a:t>Prior research suggests that they work together when it comes to being creative. </a:t>
            </a:r>
          </a:p>
          <a:p>
            <a:pPr>
              <a:lnSpc>
                <a:spcPct val="100000"/>
              </a:lnSpc>
            </a:pPr>
            <a:r>
              <a:rPr lang="en-US" sz="2000" dirty="0">
                <a:latin typeface="Berlin Sans FB" panose="020E0602020502020306" pitchFamily="34" charset="77"/>
              </a:rPr>
              <a:t>The default mode network is what's happening in the brain in a resting state, the brain’s “idle state.” </a:t>
            </a:r>
          </a:p>
          <a:p>
            <a:pPr>
              <a:lnSpc>
                <a:spcPct val="100000"/>
              </a:lnSpc>
            </a:pPr>
            <a:r>
              <a:rPr lang="en-US" sz="2000" dirty="0">
                <a:latin typeface="Berlin Sans FB" panose="020E0602020502020306" pitchFamily="34" charset="77"/>
              </a:rPr>
              <a:t>The executive control network monitors what is going on, manages emotional parts of the brain, directs resources like </a:t>
            </a:r>
            <a:r>
              <a:rPr lang="en-US" sz="2000" u="sng" dirty="0">
                <a:latin typeface="Berlin Sans FB" panose="020E0602020502020306" pitchFamily="34" charset="77"/>
                <a:hlinkClick r:id="rId3" tooltip="Psychology Today looks at attention">
                  <a:extLst>
                    <a:ext uri="{A12FA001-AC4F-418D-AE19-62706E023703}">
                      <ahyp:hlinkClr xmlns:ahyp="http://schemas.microsoft.com/office/drawing/2018/hyperlinkcolor" val="tx"/>
                    </a:ext>
                  </a:extLst>
                </a:hlinkClick>
              </a:rPr>
              <a:t>attention</a:t>
            </a:r>
            <a:r>
              <a:rPr lang="en-US" sz="2000" u="sng" dirty="0">
                <a:latin typeface="Berlin Sans FB" panose="020E0602020502020306" pitchFamily="34" charset="77"/>
              </a:rPr>
              <a:t>,</a:t>
            </a:r>
            <a:r>
              <a:rPr lang="en-US" sz="2000" dirty="0">
                <a:latin typeface="Berlin Sans FB" panose="020E0602020502020306" pitchFamily="34" charset="77"/>
              </a:rPr>
              <a:t> and oversees decisions and choices. </a:t>
            </a:r>
          </a:p>
          <a:p>
            <a:pPr>
              <a:lnSpc>
                <a:spcPct val="100000"/>
              </a:lnSpc>
            </a:pPr>
            <a:r>
              <a:rPr lang="en-US" sz="2000" dirty="0">
                <a:latin typeface="Berlin Sans FB" panose="020E0602020502020306" pitchFamily="34" charset="77"/>
              </a:rPr>
              <a:t>The salience network determines which sorts of things tend to be noticed, and which tend to fly under the radar. In </a:t>
            </a:r>
            <a:r>
              <a:rPr lang="en-US" sz="2000" dirty="0">
                <a:latin typeface="Berlin Sans FB" panose="020E0602020502020306" pitchFamily="34" charset="77"/>
                <a:hlinkClick r:id="rId4" tooltip="Psychology Today looks at PTSD">
                  <a:extLst>
                    <a:ext uri="{A12FA001-AC4F-418D-AE19-62706E023703}">
                      <ahyp:hlinkClr xmlns:ahyp="http://schemas.microsoft.com/office/drawing/2018/hyperlinkcolor" val="tx"/>
                    </a:ext>
                  </a:extLst>
                </a:hlinkClick>
              </a:rPr>
              <a:t>PTSD</a:t>
            </a:r>
            <a:r>
              <a:rPr lang="en-US" sz="2000" dirty="0">
                <a:latin typeface="Berlin Sans FB" panose="020E0602020502020306" pitchFamily="34" charset="77"/>
              </a:rPr>
              <a:t>, for example, the salience network is scanning for threats.</a:t>
            </a:r>
          </a:p>
        </p:txBody>
      </p:sp>
      <p:sp>
        <p:nvSpPr>
          <p:cNvPr id="4" name="TextBox 3">
            <a:extLst>
              <a:ext uri="{FF2B5EF4-FFF2-40B4-BE49-F238E27FC236}">
                <a16:creationId xmlns:a16="http://schemas.microsoft.com/office/drawing/2014/main" id="{6603BA84-9764-EC4F-B6E8-51201CD09B3F}"/>
              </a:ext>
            </a:extLst>
          </p:cNvPr>
          <p:cNvSpPr txBox="1"/>
          <p:nvPr/>
        </p:nvSpPr>
        <p:spPr>
          <a:xfrm>
            <a:off x="261256" y="6213348"/>
            <a:ext cx="4037611" cy="369332"/>
          </a:xfrm>
          <a:prstGeom prst="rect">
            <a:avLst/>
          </a:prstGeom>
          <a:noFill/>
        </p:spPr>
        <p:txBody>
          <a:bodyPr wrap="square" rtlCol="0">
            <a:spAutoFit/>
          </a:bodyPr>
          <a:lstStyle/>
          <a:p>
            <a:r>
              <a:rPr lang="en-US" dirty="0"/>
              <a:t>Your Brain on Creativity, Dr. Grant Brenner, Psychology Today, Feb 2018</a:t>
            </a:r>
          </a:p>
        </p:txBody>
      </p:sp>
    </p:spTree>
    <p:extLst>
      <p:ext uri="{BB962C8B-B14F-4D97-AF65-F5344CB8AC3E}">
        <p14:creationId xmlns:p14="http://schemas.microsoft.com/office/powerpoint/2010/main" val="25485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DF55B80-7656-0C4B-8941-D370EF09FDC1}"/>
              </a:ext>
            </a:extLst>
          </p:cNvPr>
          <p:cNvSpPr>
            <a:spLocks noGrp="1"/>
          </p:cNvSpPr>
          <p:nvPr>
            <p:ph type="title"/>
          </p:nvPr>
        </p:nvSpPr>
        <p:spPr>
          <a:xfrm>
            <a:off x="841248" y="644652"/>
            <a:ext cx="3182112" cy="5568696"/>
          </a:xfrm>
        </p:spPr>
        <p:txBody>
          <a:bodyPr>
            <a:normAutofit/>
          </a:bodyPr>
          <a:lstStyle/>
          <a:p>
            <a:r>
              <a:rPr lang="en-US" sz="6600" dirty="0">
                <a:solidFill>
                  <a:srgbClr val="FFFFFF"/>
                </a:solidFill>
              </a:rPr>
              <a:t>What is creative mode?</a:t>
            </a:r>
          </a:p>
        </p:txBody>
      </p:sp>
      <p:sp>
        <p:nvSpPr>
          <p:cNvPr id="3" name="Content Placeholder 2">
            <a:extLst>
              <a:ext uri="{FF2B5EF4-FFF2-40B4-BE49-F238E27FC236}">
                <a16:creationId xmlns:a16="http://schemas.microsoft.com/office/drawing/2014/main" id="{236A98C4-6F51-FB4D-B18D-80E53085C9F7}"/>
              </a:ext>
            </a:extLst>
          </p:cNvPr>
          <p:cNvSpPr>
            <a:spLocks noGrp="1"/>
          </p:cNvSpPr>
          <p:nvPr>
            <p:ph idx="1"/>
          </p:nvPr>
        </p:nvSpPr>
        <p:spPr>
          <a:xfrm>
            <a:off x="5006296" y="157163"/>
            <a:ext cx="7009492" cy="6529387"/>
          </a:xfrm>
        </p:spPr>
        <p:txBody>
          <a:bodyPr anchor="ctr">
            <a:noAutofit/>
          </a:bodyPr>
          <a:lstStyle/>
          <a:p>
            <a:pPr>
              <a:lnSpc>
                <a:spcPct val="100000"/>
              </a:lnSpc>
            </a:pPr>
            <a:r>
              <a:rPr lang="en-US" sz="1800" dirty="0">
                <a:latin typeface="Berlin Sans FB" panose="020E0602020502020306" pitchFamily="34" charset="77"/>
              </a:rPr>
              <a:t>For creativity, scientists hypothesize that the Big Three operate as a team: the default mode network </a:t>
            </a:r>
            <a:r>
              <a:rPr lang="en-US" sz="1800" u="sng" dirty="0">
                <a:latin typeface="Berlin Sans FB" panose="020E0602020502020306" pitchFamily="34" charset="77"/>
              </a:rPr>
              <a:t>generates ideas</a:t>
            </a:r>
            <a:r>
              <a:rPr lang="en-US" sz="1800" dirty="0">
                <a:latin typeface="Berlin Sans FB" panose="020E0602020502020306" pitchFamily="34" charset="77"/>
              </a:rPr>
              <a:t>, the executive control network </a:t>
            </a:r>
            <a:r>
              <a:rPr lang="en-US" sz="1800" u="sng" dirty="0">
                <a:latin typeface="Berlin Sans FB" panose="020E0602020502020306" pitchFamily="34" charset="77"/>
              </a:rPr>
              <a:t>evaluates them</a:t>
            </a:r>
            <a:r>
              <a:rPr lang="en-US" sz="1800" dirty="0">
                <a:latin typeface="Berlin Sans FB" panose="020E0602020502020306" pitchFamily="34" charset="77"/>
              </a:rPr>
              <a:t>, and the salience network helps to identify which </a:t>
            </a:r>
            <a:r>
              <a:rPr lang="en-US" sz="1800" u="sng" dirty="0">
                <a:latin typeface="Berlin Sans FB" panose="020E0602020502020306" pitchFamily="34" charset="77"/>
              </a:rPr>
              <a:t>ideas get passed along </a:t>
            </a:r>
            <a:r>
              <a:rPr lang="en-US" sz="1800" dirty="0">
                <a:latin typeface="Berlin Sans FB" panose="020E0602020502020306" pitchFamily="34" charset="77"/>
              </a:rPr>
              <a:t>to the executive control network. </a:t>
            </a:r>
          </a:p>
          <a:p>
            <a:pPr>
              <a:lnSpc>
                <a:spcPct val="100000"/>
              </a:lnSpc>
            </a:pPr>
            <a:r>
              <a:rPr lang="en-US" sz="1800" dirty="0">
                <a:latin typeface="Berlin Sans FB" panose="020E0602020502020306" pitchFamily="34" charset="77"/>
              </a:rPr>
              <a:t>On top of this basic schema, these networks can also influence one another via other feedback loops. For instance, the executive control network might “tune” the way the salience network scans internally, depending on the task at hand, in response to the environment. </a:t>
            </a:r>
          </a:p>
          <a:p>
            <a:pPr>
              <a:lnSpc>
                <a:spcPct val="100000"/>
              </a:lnSpc>
            </a:pPr>
            <a:r>
              <a:rPr lang="en-US" sz="1800" dirty="0">
                <a:latin typeface="Berlin Sans FB" panose="020E0602020502020306" pitchFamily="34" charset="77"/>
              </a:rPr>
              <a:t>These brain networks form a somewhat flexible and responsive system, a "complex adaptive system" (search that on the internet). Not only is it a </a:t>
            </a:r>
            <a:r>
              <a:rPr lang="en-US" sz="1800" dirty="0">
                <a:latin typeface="Berlin Sans FB" panose="020E0602020502020306" pitchFamily="34" charset="77"/>
                <a:hlinkClick r:id="rId2" tooltip="Psychology Today looks at resilient">
                  <a:extLst>
                    <a:ext uri="{A12FA001-AC4F-418D-AE19-62706E023703}">
                      <ahyp:hlinkClr xmlns:ahyp="http://schemas.microsoft.com/office/drawing/2018/hyperlinkcolor" val="tx"/>
                    </a:ext>
                  </a:extLst>
                </a:hlinkClick>
              </a:rPr>
              <a:t>resilient</a:t>
            </a:r>
            <a:r>
              <a:rPr lang="en-US" sz="1800" dirty="0">
                <a:latin typeface="Berlin Sans FB" panose="020E0602020502020306" pitchFamily="34" charset="77"/>
              </a:rPr>
              <a:t> learning system, obviously the brain has also evolved in relation to the environment. </a:t>
            </a:r>
          </a:p>
          <a:p>
            <a:pPr>
              <a:lnSpc>
                <a:spcPct val="100000"/>
              </a:lnSpc>
            </a:pPr>
            <a:endParaRPr lang="en-US" sz="2400" dirty="0"/>
          </a:p>
        </p:txBody>
      </p:sp>
      <p:sp>
        <p:nvSpPr>
          <p:cNvPr id="4" name="TextBox 3">
            <a:extLst>
              <a:ext uri="{FF2B5EF4-FFF2-40B4-BE49-F238E27FC236}">
                <a16:creationId xmlns:a16="http://schemas.microsoft.com/office/drawing/2014/main" id="{6603BA84-9764-EC4F-B6E8-51201CD09B3F}"/>
              </a:ext>
            </a:extLst>
          </p:cNvPr>
          <p:cNvSpPr txBox="1"/>
          <p:nvPr/>
        </p:nvSpPr>
        <p:spPr>
          <a:xfrm>
            <a:off x="261256" y="6213348"/>
            <a:ext cx="4037611" cy="369332"/>
          </a:xfrm>
          <a:prstGeom prst="rect">
            <a:avLst/>
          </a:prstGeom>
          <a:noFill/>
        </p:spPr>
        <p:txBody>
          <a:bodyPr wrap="square" rtlCol="0">
            <a:spAutoFit/>
          </a:bodyPr>
          <a:lstStyle/>
          <a:p>
            <a:r>
              <a:rPr lang="en-US" dirty="0"/>
              <a:t>Your Brain on Creativity, Dr. Grant Brenner, Psychology Today, Feb 2018</a:t>
            </a:r>
          </a:p>
        </p:txBody>
      </p:sp>
    </p:spTree>
    <p:extLst>
      <p:ext uri="{BB962C8B-B14F-4D97-AF65-F5344CB8AC3E}">
        <p14:creationId xmlns:p14="http://schemas.microsoft.com/office/powerpoint/2010/main" val="1799430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aper clouds">
            <a:extLst>
              <a:ext uri="{FF2B5EF4-FFF2-40B4-BE49-F238E27FC236}">
                <a16:creationId xmlns:a16="http://schemas.microsoft.com/office/drawing/2014/main" id="{CC139B16-1A05-AB44-B2E1-0C5C8CDD922D}"/>
              </a:ext>
            </a:extLst>
          </p:cNvPr>
          <p:cNvPicPr>
            <a:picLocks noGrp="1" noChangeAspect="1"/>
          </p:cNvPicPr>
          <p:nvPr>
            <p:ph idx="1"/>
          </p:nvPr>
        </p:nvPicPr>
        <p:blipFill rotWithShape="1">
          <a:blip r:embed="rId2">
            <a:alphaModFix amt="50000"/>
          </a:blip>
          <a:srcRect r="-1" b="28553"/>
          <a:stretch/>
        </p:blipFill>
        <p:spPr>
          <a:xfrm>
            <a:off x="20" y="10"/>
            <a:ext cx="12188930" cy="6857990"/>
          </a:xfrm>
          <a:prstGeom prst="rect">
            <a:avLst/>
          </a:prstGeom>
        </p:spPr>
      </p:pic>
      <p:sp>
        <p:nvSpPr>
          <p:cNvPr id="2" name="Title 1">
            <a:extLst>
              <a:ext uri="{FF2B5EF4-FFF2-40B4-BE49-F238E27FC236}">
                <a16:creationId xmlns:a16="http://schemas.microsoft.com/office/drawing/2014/main" id="{E0DD6B00-115D-594D-9A66-2B0D00D2A0A3}"/>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lnSpc>
                <a:spcPct val="90000"/>
              </a:lnSpc>
            </a:pPr>
            <a:r>
              <a:rPr lang="en-US" sz="6700" dirty="0"/>
              <a:t>How exactly does creativity help your brain solve problems?</a:t>
            </a:r>
          </a:p>
        </p:txBody>
      </p:sp>
      <p:sp>
        <p:nvSpPr>
          <p:cNvPr id="23" name="Rectangle 6">
            <a:extLst>
              <a:ext uri="{FF2B5EF4-FFF2-40B4-BE49-F238E27FC236}">
                <a16:creationId xmlns:a16="http://schemas.microsoft.com/office/drawing/2014/main" id="{04D8AD8F-EF7F-481F-B99A-B85138970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60325" cap="rnd">
            <a:solidFill>
              <a:schemeClr val="tx1"/>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59479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16</TotalTime>
  <Words>1039</Words>
  <Application>Microsoft Macintosh PowerPoint</Application>
  <PresentationFormat>Widescreen</PresentationFormat>
  <Paragraphs>56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Berlin Sans FB</vt:lpstr>
      <vt:lpstr>Modern Love</vt:lpstr>
      <vt:lpstr>The Hand</vt:lpstr>
      <vt:lpstr>SketchyVTI</vt:lpstr>
      <vt:lpstr>Draw Like No One is Watching</vt:lpstr>
      <vt:lpstr>“Creative activity is a type of learning process where the teacher and the pupil are located in the same individual.” ~Arthur Koestler</vt:lpstr>
      <vt:lpstr>First, we must unblock. </vt:lpstr>
      <vt:lpstr>Then we must move past self-judgment.  Do the work, don’t judge the work.  What creative activities do you like to do?</vt:lpstr>
      <vt:lpstr>Creativity is just connecting things. When you ask creative people how they did something, they feel a little guilty because they didn't really do it, they just saw something. It seemed obvious to them after a while. That's because they were able to connect experiences they've had and synthesize new things.  ~Steve Jobs</vt:lpstr>
      <vt:lpstr>What happens to our brains when we operate in creative mode versus uncreative mode?</vt:lpstr>
      <vt:lpstr>What is creative mode?</vt:lpstr>
      <vt:lpstr>What is creative mode?</vt:lpstr>
      <vt:lpstr>How exactly does creativity help your brain solve problems?</vt:lpstr>
      <vt:lpstr>PowerPoint Presentation</vt:lpstr>
      <vt:lpstr>Hopeful future</vt:lpstr>
      <vt:lpstr>Activates reward center</vt:lpstr>
      <vt:lpstr>Lowers stress</vt:lpstr>
      <vt:lpstr>Focus deeply</vt:lpstr>
      <vt:lpstr>Doodling versus Drawing</vt:lpstr>
      <vt:lpstr>Let’s draw!   Take a piece of paper and for 5 minutes,  draw up to 15 different marks on the page.</vt:lpstr>
      <vt:lpstr>Draw either a flower, a favorite food or a tree.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Draw Like No One is Watching</dc:title>
  <dc:creator>Sara Hamill</dc:creator>
  <cp:lastModifiedBy>Sara Hamill</cp:lastModifiedBy>
  <cp:revision>8</cp:revision>
  <dcterms:created xsi:type="dcterms:W3CDTF">2020-09-14T17:38:10Z</dcterms:created>
  <dcterms:modified xsi:type="dcterms:W3CDTF">2022-02-26T20:16:51Z</dcterms:modified>
</cp:coreProperties>
</file>